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63"/>
  </p:notesMasterIdLst>
  <p:sldIdLst>
    <p:sldId id="263" r:id="rId2"/>
    <p:sldId id="269" r:id="rId3"/>
    <p:sldId id="265" r:id="rId4"/>
    <p:sldId id="441" r:id="rId5"/>
    <p:sldId id="414" r:id="rId6"/>
    <p:sldId id="445" r:id="rId7"/>
    <p:sldId id="434" r:id="rId8"/>
    <p:sldId id="429" r:id="rId9"/>
    <p:sldId id="436" r:id="rId10"/>
    <p:sldId id="446" r:id="rId11"/>
    <p:sldId id="459" r:id="rId12"/>
    <p:sldId id="462" r:id="rId13"/>
    <p:sldId id="461" r:id="rId14"/>
    <p:sldId id="464" r:id="rId15"/>
    <p:sldId id="465" r:id="rId16"/>
    <p:sldId id="466" r:id="rId17"/>
    <p:sldId id="467" r:id="rId18"/>
    <p:sldId id="468" r:id="rId19"/>
    <p:sldId id="470" r:id="rId20"/>
    <p:sldId id="471" r:id="rId21"/>
    <p:sldId id="472" r:id="rId22"/>
    <p:sldId id="474" r:id="rId23"/>
    <p:sldId id="475" r:id="rId24"/>
    <p:sldId id="485" r:id="rId25"/>
    <p:sldId id="477" r:id="rId26"/>
    <p:sldId id="478" r:id="rId27"/>
    <p:sldId id="479" r:id="rId28"/>
    <p:sldId id="480" r:id="rId29"/>
    <p:sldId id="481" r:id="rId30"/>
    <p:sldId id="482" r:id="rId31"/>
    <p:sldId id="484" r:id="rId32"/>
    <p:sldId id="486" r:id="rId33"/>
    <p:sldId id="487" r:id="rId34"/>
    <p:sldId id="488" r:id="rId35"/>
    <p:sldId id="489" r:id="rId36"/>
    <p:sldId id="490" r:id="rId37"/>
    <p:sldId id="435" r:id="rId38"/>
    <p:sldId id="450" r:id="rId39"/>
    <p:sldId id="451" r:id="rId40"/>
    <p:sldId id="456" r:id="rId41"/>
    <p:sldId id="457" r:id="rId42"/>
    <p:sldId id="443" r:id="rId43"/>
    <p:sldId id="453" r:id="rId44"/>
    <p:sldId id="454" r:id="rId45"/>
    <p:sldId id="442" r:id="rId46"/>
    <p:sldId id="458" r:id="rId47"/>
    <p:sldId id="422" r:id="rId48"/>
    <p:sldId id="432" r:id="rId49"/>
    <p:sldId id="412" r:id="rId50"/>
    <p:sldId id="385" r:id="rId51"/>
    <p:sldId id="267" r:id="rId52"/>
    <p:sldId id="417" r:id="rId53"/>
    <p:sldId id="440" r:id="rId54"/>
    <p:sldId id="415" r:id="rId55"/>
    <p:sldId id="395" r:id="rId56"/>
    <p:sldId id="407" r:id="rId57"/>
    <p:sldId id="408" r:id="rId58"/>
    <p:sldId id="399" r:id="rId59"/>
    <p:sldId id="397" r:id="rId60"/>
    <p:sldId id="398" r:id="rId61"/>
    <p:sldId id="4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7F9"/>
    <a:srgbClr val="9CD4FA"/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0" autoAdjust="0"/>
    <p:restoredTop sz="96160"/>
  </p:normalViewPr>
  <p:slideViewPr>
    <p:cSldViewPr snapToGrid="0" snapToObjects="1">
      <p:cViewPr varScale="1">
        <p:scale>
          <a:sx n="210" d="100"/>
          <a:sy n="210" d="100"/>
        </p:scale>
        <p:origin x="1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3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.svg"/><Relationship Id="rId7" Type="http://schemas.openxmlformats.org/officeDocument/2006/relationships/image" Target="../media/image2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25A911E-21F3-45AE-836E-521A30AA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73EA28-6538-4532-ADA6-F47C610A1ACB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14B802-A702-41C5-8A19-8668C3F00789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1753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747683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744712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754410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8599650" y="3633862"/>
            <a:ext cx="12832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2586313" y="345160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event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87299" y="3937072"/>
            <a:ext cx="2567239" cy="548560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6665073" y="3848174"/>
            <a:ext cx="13213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6665073" y="4575010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3233531" y="4467724"/>
            <a:ext cx="9218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-Pos/Vel info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5065906" y="4511305"/>
            <a:ext cx="69720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-Subsystem State(s)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 completion status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6665073" y="298640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B768E5EF-F185-47FE-A1EE-4312F980E543}"/>
              </a:ext>
            </a:extLst>
          </p:cNvPr>
          <p:cNvSpPr txBox="1"/>
          <p:nvPr/>
        </p:nvSpPr>
        <p:spPr>
          <a:xfrm>
            <a:off x="5134642" y="5268493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350A93-7283-4CD3-97A5-A290072E8881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--Itemized task instructions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665137F-3A44-4BBA-92E6-EB6D85E11B54}"/>
              </a:ext>
            </a:extLst>
          </p:cNvPr>
          <p:cNvSpPr txBox="1"/>
          <p:nvPr/>
        </p:nvSpPr>
        <p:spPr>
          <a:xfrm>
            <a:off x="3300530" y="5404715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Msgs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979142C-295E-42AF-8652-E40AE3F57627}"/>
              </a:ext>
            </a:extLst>
          </p:cNvPr>
          <p:cNvSpPr txBox="1"/>
          <p:nvPr/>
        </p:nvSpPr>
        <p:spPr>
          <a:xfrm>
            <a:off x="5100108" y="5818807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-Perceived Data</a:t>
            </a:r>
          </a:p>
        </p:txBody>
      </p: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7CFB803-E8BD-4A70-BBE8-C949476BE116}"/>
              </a:ext>
            </a:extLst>
          </p:cNvPr>
          <p:cNvSpPr txBox="1"/>
          <p:nvPr/>
        </p:nvSpPr>
        <p:spPr>
          <a:xfrm>
            <a:off x="4162616" y="3377951"/>
            <a:ext cx="537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2954BB4-79ED-4537-AAE5-B7261339227C}"/>
              </a:ext>
            </a:extLst>
          </p:cNvPr>
          <p:cNvSpPr txBox="1"/>
          <p:nvPr/>
        </p:nvSpPr>
        <p:spPr>
          <a:xfrm>
            <a:off x="3583618" y="3743520"/>
            <a:ext cx="956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-Emergency Task(s)</a:t>
            </a:r>
          </a:p>
        </p:txBody>
      </p: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A3F5F254-7555-41EA-9B45-1497FAFD5439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</a:t>
            </a:r>
          </a:p>
        </p:txBody>
      </p: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2491D951-F969-484C-AA9B-2A19DE57D386}"/>
              </a:ext>
            </a:extLst>
          </p:cNvPr>
          <p:cNvSpPr txBox="1"/>
          <p:nvPr/>
        </p:nvSpPr>
        <p:spPr>
          <a:xfrm>
            <a:off x="3197404" y="4769211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event</a:t>
            </a:r>
          </a:p>
        </p:txBody>
      </p: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CEA846C6-4149-4A1B-B0C6-DCC7BC122701}"/>
              </a:ext>
            </a:extLst>
          </p:cNvPr>
          <p:cNvSpPr txBox="1"/>
          <p:nvPr/>
        </p:nvSpPr>
        <p:spPr>
          <a:xfrm>
            <a:off x="4563208" y="3164538"/>
            <a:ext cx="4679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(out)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21420-8184-0776-3DF6-4E0AAD29D4C8}"/>
              </a:ext>
            </a:extLst>
          </p:cNvPr>
          <p:cNvSpPr/>
          <p:nvPr/>
        </p:nvSpPr>
        <p:spPr>
          <a:xfrm>
            <a:off x="9932798" y="1115371"/>
            <a:ext cx="2114576" cy="51835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ysClr val="windowText" lastClr="000000"/>
                </a:solidFill>
              </a:rPr>
              <a:t>Barebones Engineering Module:</a:t>
            </a:r>
          </a:p>
          <a:p>
            <a:endParaRPr lang="en-US" sz="1000" b="1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Platform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Simulates the agent’s on-board subsystems</a:t>
            </a:r>
          </a:p>
          <a:p>
            <a:endParaRPr lang="en-US" sz="1000" b="1" i="1" dirty="0">
              <a:solidFill>
                <a:sysClr val="windowText" lastClr="000000"/>
              </a:solidFill>
            </a:endParaRP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Command and Data Handling (CDH)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Receive commands to perform from planner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and manage agent’s internal memory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React to the platform’s critical or failure states 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Guidance Navigation and Control (GNC)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position and velocity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eclipse state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Electrical Power Subsystem (EPS)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power generation/consumption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Emulate transceiver buffers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Discards messages that cannot fit in buffers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Payload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Requests measurement information to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Provides CDH with simulated instrument results from an observation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Network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 latency due to range latency or channel data-rate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2FB48-AA85-7634-3AF0-A48B67AB40B4}"/>
              </a:ext>
            </a:extLst>
          </p:cNvPr>
          <p:cNvSpPr txBox="1"/>
          <p:nvPr/>
        </p:nvSpPr>
        <p:spPr>
          <a:xfrm>
            <a:off x="6665073" y="3487624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6DE063-0B11-625F-2ECC-8024BCFA8785}"/>
              </a:ext>
            </a:extLst>
          </p:cNvPr>
          <p:cNvSpPr txBox="1"/>
          <p:nvPr/>
        </p:nvSpPr>
        <p:spPr>
          <a:xfrm>
            <a:off x="3216025" y="5168234"/>
            <a:ext cx="797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FCAE76-5786-5218-5ED8-4B3F83D0A2E1}"/>
              </a:ext>
            </a:extLst>
          </p:cNvPr>
          <p:cNvSpPr txBox="1"/>
          <p:nvPr/>
        </p:nvSpPr>
        <p:spPr>
          <a:xfrm>
            <a:off x="5096113" y="3687582"/>
            <a:ext cx="4991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-Task(s)</a:t>
            </a:r>
          </a:p>
        </p:txBody>
      </p:sp>
    </p:spTree>
    <p:extLst>
      <p:ext uri="{BB962C8B-B14F-4D97-AF65-F5344CB8AC3E}">
        <p14:creationId xmlns:p14="http://schemas.microsoft.com/office/powerpoint/2010/main" val="307231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DE65-A066-88DC-A419-75253DB9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DE7C3-436A-F81F-D10B-370C41B1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8079531" cy="5199557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/>
              <a:t>Scenario:</a:t>
            </a:r>
          </a:p>
          <a:p>
            <a:r>
              <a:rPr lang="en-US" dirty="0"/>
              <a:t>2 Agents, one with instrument A and another with instrument B</a:t>
            </a:r>
          </a:p>
          <a:p>
            <a:r>
              <a:rPr lang="en-US" dirty="0"/>
              <a:t>1 GP of interest</a:t>
            </a:r>
          </a:p>
          <a:p>
            <a:endParaRPr lang="en-US" dirty="0"/>
          </a:p>
          <a:p>
            <a:r>
              <a:rPr lang="en-US" i="1" dirty="0"/>
              <a:t>Timeline: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performs routine measurement of GP1 with instrument A at T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processes measurement and concludes GP1 is an area of interest for a measurement with instrument 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creates a measurement request for all agents in the network including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concludes that it does NOT possess the capabilities to perform the measurement request and therefore does not act on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attempts to send measurement request to Agent 2 at T = 2 but is unsuccessful (out of LOS)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sends measurement request to Agent 2 at T =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receives measurement request from Agent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concludes that it CAN perform the measurement in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schedules a measurement with instrument B at its next access to GP1 at T = 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performs measurement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sends measurement results to Agent 1 at T = 4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6B4456-561B-8704-2C6A-82DBF510E6A5}"/>
              </a:ext>
            </a:extLst>
          </p:cNvPr>
          <p:cNvGrpSpPr/>
          <p:nvPr/>
        </p:nvGrpSpPr>
        <p:grpSpPr>
          <a:xfrm>
            <a:off x="8510016" y="2379218"/>
            <a:ext cx="914400" cy="914400"/>
            <a:chOff x="8717280" y="2379218"/>
            <a:chExt cx="914400" cy="914400"/>
          </a:xfrm>
        </p:grpSpPr>
        <p:pic>
          <p:nvPicPr>
            <p:cNvPr id="5" name="Graphic 4" descr="Satellite with solid fill">
              <a:extLst>
                <a:ext uri="{FF2B5EF4-FFF2-40B4-BE49-F238E27FC236}">
                  <a16:creationId xmlns:a16="http://schemas.microsoft.com/office/drawing/2014/main" id="{3C37AC90-45EB-4FD0-A87F-902F067E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8F73EE-70D8-36F5-397F-5D78061538BE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EF5A5F-3613-6A75-C0FF-45DCB473B1DD}"/>
              </a:ext>
            </a:extLst>
          </p:cNvPr>
          <p:cNvGrpSpPr/>
          <p:nvPr/>
        </p:nvGrpSpPr>
        <p:grpSpPr>
          <a:xfrm>
            <a:off x="10357104" y="2421890"/>
            <a:ext cx="914400" cy="914400"/>
            <a:chOff x="10357104" y="2421890"/>
            <a:chExt cx="914400" cy="914400"/>
          </a:xfrm>
        </p:grpSpPr>
        <p:pic>
          <p:nvPicPr>
            <p:cNvPr id="20" name="Graphic 19" descr="Satellite with solid fill">
              <a:extLst>
                <a:ext uri="{FF2B5EF4-FFF2-40B4-BE49-F238E27FC236}">
                  <a16:creationId xmlns:a16="http://schemas.microsoft.com/office/drawing/2014/main" id="{DBFA7F02-F256-4E7E-271C-6FCA6194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7104" y="2421890"/>
              <a:ext cx="914400" cy="91440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EB579A-C398-F1F0-0B25-8C2360FB3DD4}"/>
                </a:ext>
              </a:extLst>
            </p:cNvPr>
            <p:cNvSpPr/>
            <p:nvPr/>
          </p:nvSpPr>
          <p:spPr>
            <a:xfrm>
              <a:off x="10728960" y="2789428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4E9783-4FF4-86D5-CBF9-7C80C276D1E3}"/>
              </a:ext>
            </a:extLst>
          </p:cNvPr>
          <p:cNvGrpSpPr/>
          <p:nvPr/>
        </p:nvGrpSpPr>
        <p:grpSpPr>
          <a:xfrm>
            <a:off x="9424416" y="4104144"/>
            <a:ext cx="977760" cy="914400"/>
            <a:chOff x="7904112" y="4706759"/>
            <a:chExt cx="977760" cy="914400"/>
          </a:xfrm>
        </p:grpSpPr>
        <p:pic>
          <p:nvPicPr>
            <p:cNvPr id="19" name="Graphic 18" descr="Highway scene with solid fill">
              <a:extLst>
                <a:ext uri="{FF2B5EF4-FFF2-40B4-BE49-F238E27FC236}">
                  <a16:creationId xmlns:a16="http://schemas.microsoft.com/office/drawing/2014/main" id="{94D2D7C4-7669-D3BF-AEAC-CADB59678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04112" y="470675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D23855-FD02-3740-5E66-9555775ECABD}"/>
                </a:ext>
              </a:extLst>
            </p:cNvPr>
            <p:cNvSpPr txBox="1"/>
            <p:nvPr/>
          </p:nvSpPr>
          <p:spPr>
            <a:xfrm>
              <a:off x="8296008" y="5188343"/>
              <a:ext cx="5858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GP1</a:t>
              </a:r>
            </a:p>
          </p:txBody>
        </p:sp>
      </p:grpSp>
      <p:pic>
        <p:nvPicPr>
          <p:cNvPr id="30" name="Graphic 29" descr="Thought bubble outline">
            <a:extLst>
              <a:ext uri="{FF2B5EF4-FFF2-40B4-BE49-F238E27FC236}">
                <a16:creationId xmlns:a16="http://schemas.microsoft.com/office/drawing/2014/main" id="{39935AEA-668F-6C2E-D3A6-1279C4B8F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8572" y="1875028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324BF5-A64D-49C7-CBAB-CB7B6DDC603B}"/>
              </a:ext>
            </a:extLst>
          </p:cNvPr>
          <p:cNvSpPr txBox="1"/>
          <p:nvPr/>
        </p:nvSpPr>
        <p:spPr>
          <a:xfrm>
            <a:off x="11142840" y="2072397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B</a:t>
            </a:r>
          </a:p>
        </p:txBody>
      </p:sp>
      <p:pic>
        <p:nvPicPr>
          <p:cNvPr id="32" name="Graphic 31" descr="Thought bubble outline">
            <a:extLst>
              <a:ext uri="{FF2B5EF4-FFF2-40B4-BE49-F238E27FC236}">
                <a16:creationId xmlns:a16="http://schemas.microsoft.com/office/drawing/2014/main" id="{2478070B-3423-29A9-899A-8B29DEA05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1484" y="1776603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58EDCB-46B2-B98B-ED3C-16B3CBCEDB29}"/>
              </a:ext>
            </a:extLst>
          </p:cNvPr>
          <p:cNvSpPr txBox="1"/>
          <p:nvPr/>
        </p:nvSpPr>
        <p:spPr>
          <a:xfrm>
            <a:off x="9295752" y="1973972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63051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Transmission Delay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Disk 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D7BE0-74E6-45C7-0C83-46AD2FDBE880}"/>
              </a:ext>
            </a:extLst>
          </p:cNvPr>
          <p:cNvSpPr txBox="1"/>
          <p:nvPr/>
        </p:nvSpPr>
        <p:spPr>
          <a:xfrm>
            <a:off x="6665073" y="4575010"/>
            <a:ext cx="1263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-Current time</a:t>
            </a:r>
          </a:p>
        </p:txBody>
      </p:sp>
      <p:cxnSp>
        <p:nvCxnSpPr>
          <p:cNvPr id="17" name="Elbow Connector 56">
            <a:extLst>
              <a:ext uri="{FF2B5EF4-FFF2-40B4-BE49-F238E27FC236}">
                <a16:creationId xmlns:a16="http://schemas.microsoft.com/office/drawing/2014/main" id="{61CDCA00-F929-2F19-F601-88FD76839D0D}"/>
              </a:ext>
            </a:extLst>
          </p:cNvPr>
          <p:cNvCxnSpPr>
            <a:cxnSpLocks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99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4" y="2594401"/>
            <a:ext cx="1629683" cy="15328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A at T=1”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20408" y="2898698"/>
            <a:ext cx="116263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T=1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A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59ED437-7612-D19A-CF0F-AC1CDBCD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8347" y="3466171"/>
            <a:ext cx="1306670" cy="12290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420A44-5E3A-E2E6-845F-096B2648BF66}"/>
              </a:ext>
            </a:extLst>
          </p:cNvPr>
          <p:cNvSpPr txBox="1"/>
          <p:nvPr/>
        </p:nvSpPr>
        <p:spPr>
          <a:xfrm>
            <a:off x="8462489" y="3736909"/>
            <a:ext cx="95838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routine plan!”</a:t>
            </a:r>
          </a:p>
        </p:txBody>
      </p:sp>
      <p:pic>
        <p:nvPicPr>
          <p:cNvPr id="37" name="Graphic 36" descr="Left Brain with solid fill">
            <a:extLst>
              <a:ext uri="{FF2B5EF4-FFF2-40B4-BE49-F238E27FC236}">
                <a16:creationId xmlns:a16="http://schemas.microsoft.com/office/drawing/2014/main" id="{368F5B38-E3D0-075F-FE28-4B6567AEF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5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T=1!”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A”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A…"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46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T=1…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17514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</p:spTree>
    <p:extLst>
      <p:ext uri="{BB962C8B-B14F-4D97-AF65-F5344CB8AC3E}">
        <p14:creationId xmlns:p14="http://schemas.microsoft.com/office/powerpoint/2010/main" val="486717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301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processes measurement and concludes GP1 is an area of interest for a measurement with instrument B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3245" y="2042347"/>
            <a:ext cx="1224897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501112" y="2273299"/>
            <a:ext cx="96227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GP1 should be measured with Instrument B!”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1128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creates a measurement request for all agents in the network including itself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2FCF053-235A-9335-7357-6A2ADD920B4F}"/>
              </a:ext>
            </a:extLst>
          </p:cNvPr>
          <p:cNvSpPr txBox="1"/>
          <p:nvPr/>
        </p:nvSpPr>
        <p:spPr>
          <a:xfrm>
            <a:off x="7132023" y="3652443"/>
            <a:ext cx="1451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442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concludes that it does NOT possess the capabilities to perform the measurement request and therefore does not act on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7" name="Graphic 16" descr="Left Brain with solid fill">
            <a:extLst>
              <a:ext uri="{FF2B5EF4-FFF2-40B4-BE49-F238E27FC236}">
                <a16:creationId xmlns:a16="http://schemas.microsoft.com/office/drawing/2014/main" id="{2C913BEA-2ABD-5A68-D2B0-20728A217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5"/>
            <a:ext cx="1392917" cy="10236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4993053"/>
            <a:ext cx="10461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do not have instrument B therefore I cannot perform this request.”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9FE60-1990-19BE-881D-9E2F5EAC7756}"/>
              </a:ext>
            </a:extLst>
          </p:cNvPr>
          <p:cNvSpPr txBox="1"/>
          <p:nvPr/>
        </p:nvSpPr>
        <p:spPr>
          <a:xfrm>
            <a:off x="7132023" y="3652443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</p:txBody>
      </p:sp>
    </p:spTree>
    <p:extLst>
      <p:ext uri="{BB962C8B-B14F-4D97-AF65-F5344CB8AC3E}">
        <p14:creationId xmlns:p14="http://schemas.microsoft.com/office/powerpoint/2010/main" val="226430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64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5028681"/>
            <a:ext cx="104611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request broadcast for next access with Agent 2 at T=2”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91ED2-CAD0-A7C2-90E7-9B3663F7A35D}"/>
              </a:ext>
            </a:extLst>
          </p:cNvPr>
          <p:cNvSpPr txBox="1"/>
          <p:nvPr/>
        </p:nvSpPr>
        <p:spPr>
          <a:xfrm>
            <a:off x="7114438" y="3853567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</p:txBody>
      </p:sp>
      <p:pic>
        <p:nvPicPr>
          <p:cNvPr id="23" name="Graphic 22" descr="Left Brain with solid fill">
            <a:extLst>
              <a:ext uri="{FF2B5EF4-FFF2-40B4-BE49-F238E27FC236}">
                <a16:creationId xmlns:a16="http://schemas.microsoft.com/office/drawing/2014/main" id="{7EC5F884-0636-B0EE-70F3-1000C6F5F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09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“Send Measurement req to Agent 2 at T=2”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-Place message in comms buffer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access to Agent 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-Transmit message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-Delete message from buffer”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17532" y="3994040"/>
            <a:ext cx="1000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Message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278627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350967" y="4513589"/>
            <a:ext cx="9657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“Outgoing message placed in buffer. Updating current buffer state…”</a:t>
            </a:r>
          </a:p>
        </p:txBody>
      </p:sp>
    </p:spTree>
    <p:extLst>
      <p:ext uri="{BB962C8B-B14F-4D97-AF65-F5344CB8AC3E}">
        <p14:creationId xmlns:p14="http://schemas.microsoft.com/office/powerpoint/2010/main" val="407207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T=2!”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-“Wait for access to agent 2”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790518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410835" y="4518887"/>
            <a:ext cx="12301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“Waiting for access to agent 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Polling environment until access is confirmed…”</a:t>
            </a:r>
          </a:p>
        </p:txBody>
      </p:sp>
    </p:spTree>
    <p:extLst>
      <p:ext uri="{BB962C8B-B14F-4D97-AF65-F5344CB8AC3E}">
        <p14:creationId xmlns:p14="http://schemas.microsoft.com/office/powerpoint/2010/main" val="351755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97478" y="4405520"/>
            <a:ext cx="1301846" cy="10760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2846" y="4656206"/>
            <a:ext cx="10787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NOT accessible. Trying again at T = 3…”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C07BDE-B721-C88A-9ACC-BB7B1FD6731C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572871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25938" y="3456468"/>
            <a:ext cx="84234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10787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now accessible!”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8B98E1-3BF0-E746-5D05-023F5D2D00AB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T=3…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13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30948" y="3332780"/>
            <a:ext cx="84234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 and Agent 2 is accessible!”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8414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message…”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6ABA09-EEC5-99FF-BCB8-4AEDCF93057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-“Send measurement request to agent 2”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</p:spTree>
    <p:extLst>
      <p:ext uri="{BB962C8B-B14F-4D97-AF65-F5344CB8AC3E}">
        <p14:creationId xmlns:p14="http://schemas.microsoft.com/office/powerpoint/2010/main" val="413726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receives measurement request from Agent 1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23710" y="4787851"/>
            <a:ext cx="84141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message from Agent 1!”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776055" y="5032110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96285FA-AE2E-E248-697C-AC523685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76745" y="3017636"/>
            <a:ext cx="1548891" cy="10586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E0CC97-50BB-078B-16D1-5F555F9FEF4D}"/>
              </a:ext>
            </a:extLst>
          </p:cNvPr>
          <p:cNvSpPr txBox="1"/>
          <p:nvPr/>
        </p:nvSpPr>
        <p:spPr>
          <a:xfrm>
            <a:off x="5214460" y="3208654"/>
            <a:ext cx="11008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measurement request. Forwarding to  Planning Module…”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95895-68ED-9DAD-A8C1-29360A3C82C1}"/>
              </a:ext>
            </a:extLst>
          </p:cNvPr>
          <p:cNvSpPr txBox="1"/>
          <p:nvPr/>
        </p:nvSpPr>
        <p:spPr>
          <a:xfrm>
            <a:off x="5123856" y="5404715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</p:spTree>
    <p:extLst>
      <p:ext uri="{BB962C8B-B14F-4D97-AF65-F5344CB8AC3E}">
        <p14:creationId xmlns:p14="http://schemas.microsoft.com/office/powerpoint/2010/main" val="239303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1095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concludes that it CAN perform the measurement in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2F63F-A8EF-91B9-1C0A-784268580984}"/>
              </a:ext>
            </a:extLst>
          </p:cNvPr>
          <p:cNvSpPr txBox="1"/>
          <p:nvPr/>
        </p:nvSpPr>
        <p:spPr>
          <a:xfrm>
            <a:off x="6665073" y="4575010"/>
            <a:ext cx="14802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Requests: “Measure GP1 with Instrument B”</a:t>
            </a: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21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have instrument B, therefore I CAN perform this measurement request”</a:t>
            </a:r>
          </a:p>
        </p:txBody>
      </p:sp>
    </p:spTree>
    <p:extLst>
      <p:ext uri="{BB962C8B-B14F-4D97-AF65-F5344CB8AC3E}">
        <p14:creationId xmlns:p14="http://schemas.microsoft.com/office/powerpoint/2010/main" val="234467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6"/>
            <a:ext cx="2114576" cy="1248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schedules a measurement with instrument B at its next access to GP1 at T=4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3"/>
            <a:ext cx="1392917" cy="9983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of GP1 with Instrument B at T=4”</a:t>
            </a:r>
          </a:p>
        </p:txBody>
      </p:sp>
    </p:spTree>
    <p:extLst>
      <p:ext uri="{BB962C8B-B14F-4D97-AF65-F5344CB8AC3E}">
        <p14:creationId xmlns:p14="http://schemas.microsoft.com/office/powerpoint/2010/main" val="111459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B at T=B”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T=4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B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Agent 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6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T=4!”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B…"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DA0E0E1-B86E-B8D7-32F5-8228E5C9FF7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6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T=4…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2…”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486CDF-549B-BBE4-30B5-81509986AC0F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24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A4A21-044B-CD19-6BE6-F0F5259F6CC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6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0907" y="2042347"/>
            <a:ext cx="1307236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358759" y="2370496"/>
            <a:ext cx="1015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Higher level products obtained. No new event detected.”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30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5970" y="3148019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113079" y="3434179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to Agent 1”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6"/>
            <a:ext cx="2114576" cy="9848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sends measurement results to Agent 1 at T = 4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9C083-4BE1-5925-E7D3-C31A875053D5}"/>
              </a:ext>
            </a:extLst>
          </p:cNvPr>
          <p:cNvSpPr txBox="1"/>
          <p:nvPr/>
        </p:nvSpPr>
        <p:spPr>
          <a:xfrm>
            <a:off x="3834300" y="4017756"/>
            <a:ext cx="102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-”Send measurement results to Agent 1”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Graphic 27" descr="Speech with solid fill">
            <a:extLst>
              <a:ext uri="{FF2B5EF4-FFF2-40B4-BE49-F238E27FC236}">
                <a16:creationId xmlns:a16="http://schemas.microsoft.com/office/drawing/2014/main" id="{41492EBD-BCFA-C160-630A-B370382A0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228FFE-2CD6-4F31-4C59-06CFD39E1910}"/>
              </a:ext>
            </a:extLst>
          </p:cNvPr>
          <p:cNvSpPr txBox="1"/>
          <p:nvPr/>
        </p:nvSpPr>
        <p:spPr>
          <a:xfrm>
            <a:off x="4523710" y="4787851"/>
            <a:ext cx="67059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data to Agent 1…”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96310F-36AE-13AB-65B8-530A538752CF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903D3F-E3F5-39E4-A542-FFB1B15D956B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Results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3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Emulator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Task: 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6A53DFC5-56D8-4C39-AA98-4FD010EC2A37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0E250C-4FA3-AB7A-65BC-76209B68EDEB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D5E9B7-8C98-CF6E-2F23-960B8E0316C8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0425110-08BD-47D8-A1B5-8175FC6A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83622-6C4B-4082-A658-EA8B776F57E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D1D08-EA41-3B94-ECA6-A829954B9DEC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DF2BF-30B9-6C7D-188C-CCFE3BE71AED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062740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/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>
                    <a:solidFill>
                      <a:sysClr val="windowText" lastClr="000000"/>
                    </a:solidFill>
                  </a:rPr>
                  <a:t>Measurement Request</a:t>
                </a:r>
              </a:p>
              <a:p>
                <a:pPr algn="ctr"/>
                <a:endParaRPr lang="en-US" sz="1400" b="1" dirty="0">
                  <a:solidFill>
                    <a:sysClr val="windowText" lastClr="000000"/>
                  </a:solidFill>
                </a:endParaRPr>
              </a:p>
              <a:p>
                <a:r>
                  <a:rPr lang="en-US" sz="1200" b="1" dirty="0">
                    <a:solidFill>
                      <a:sysClr val="windowText" lastClr="000000"/>
                    </a:solidFill>
                  </a:rPr>
                  <a:t>Contains: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target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Requirements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87B893-31B4-4DE7-8498-6A02F00C4AD0}"/>
              </a:ext>
            </a:extLst>
          </p:cNvPr>
          <p:cNvCxnSpPr>
            <a:cxnSpLocks/>
          </p:cNvCxnSpPr>
          <p:nvPr/>
        </p:nvCxnSpPr>
        <p:spPr>
          <a:xfrm flipV="1">
            <a:off x="8550367" y="3480244"/>
            <a:ext cx="612286" cy="1539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5EB060F-0AAE-429C-B747-4230E138B653}"/>
              </a:ext>
            </a:extLst>
          </p:cNvPr>
          <p:cNvCxnSpPr>
            <a:cxnSpLocks/>
          </p:cNvCxnSpPr>
          <p:nvPr/>
        </p:nvCxnSpPr>
        <p:spPr>
          <a:xfrm flipV="1">
            <a:off x="8568336" y="3480245"/>
            <a:ext cx="594317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4029234-726C-4DE8-81E6-3C050553D42E}"/>
              </a:ext>
            </a:extLst>
          </p:cNvPr>
          <p:cNvCxnSpPr>
            <a:cxnSpLocks/>
          </p:cNvCxnSpPr>
          <p:nvPr/>
        </p:nvCxnSpPr>
        <p:spPr>
          <a:xfrm flipV="1">
            <a:off x="6672653" y="3480245"/>
            <a:ext cx="2452820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9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527783"/>
            <a:ext cx="139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8922878" y="3426949"/>
            <a:ext cx="76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8889666" y="3349817"/>
            <a:ext cx="1373963" cy="1844306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93CA94-BA1D-4112-B212-2D2DA1FFF84E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51AA28BA-6862-4663-8446-48D72CFAD80B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23CBA2-40F9-6782-4913-A8CD0DACBD13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467A47-C1AC-9ED1-7933-4D2A75918A66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71338"/>
            <a:ext cx="6587370" cy="5235236"/>
            <a:chOff x="3135041" y="1166352"/>
            <a:chExt cx="6587370" cy="5235236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92277" y="1166352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6106410" y="2895822"/>
              <a:ext cx="1644057" cy="243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2E0D686-6540-441C-B29B-969B48A4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E236A-31D4-461D-A040-E7B0E9333D2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550DC-F04E-B5C4-ECF3-847E6EF346F4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5B41E4-61C3-0AE0-8757-6229D2875DE4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8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32">
            <a:extLst>
              <a:ext uri="{FF2B5EF4-FFF2-40B4-BE49-F238E27FC236}">
                <a16:creationId xmlns:a16="http://schemas.microsoft.com/office/drawing/2014/main" id="{2A196A60-6BD6-40BB-BFFB-4EED0D7362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CC2DC8-07CE-647C-A2FB-E19AA60B37F5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</p:spTree>
    <p:extLst>
      <p:ext uri="{BB962C8B-B14F-4D97-AF65-F5344CB8AC3E}">
        <p14:creationId xmlns:p14="http://schemas.microsoft.com/office/powerpoint/2010/main" val="140841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/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>
                    <a:solidFill>
                      <a:sysClr val="windowText" lastClr="000000"/>
                    </a:solidFill>
                  </a:rPr>
                  <a:t>Meas. Perf. Model:</a:t>
                </a:r>
              </a:p>
              <a:p>
                <a:pPr algn="ctr"/>
                <a:endParaRPr lang="en-US" sz="1400" i="1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ysClr val="windowText" lastClr="000000"/>
                  </a:solidFill>
                </a:endParaRPr>
              </a:p>
              <a:p>
                <a:endParaRPr lang="en-US" sz="1200" b="0" i="1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𝑟𝑒𝑞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Predicted performance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Measurement Performance Score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blipFill>
                <a:blip r:embed="rId3"/>
                <a:stretch>
                  <a:fillRect r="-26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14AEAF-AD11-4904-AD9B-293F2884B1E8}"/>
              </a:ext>
            </a:extLst>
          </p:cNvPr>
          <p:cNvCxnSpPr>
            <a:cxnSpLocks/>
          </p:cNvCxnSpPr>
          <p:nvPr/>
        </p:nvCxnSpPr>
        <p:spPr>
          <a:xfrm flipV="1">
            <a:off x="5220245" y="4888160"/>
            <a:ext cx="1746886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17C32A-D0E9-4E33-8274-C2F370FD79FB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1746886" cy="14225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AD43AA9-A225-4FE6-AB00-B2E735E87A75}"/>
              </a:ext>
            </a:extLst>
          </p:cNvPr>
          <p:cNvCxnSpPr>
            <a:cxnSpLocks/>
          </p:cNvCxnSpPr>
          <p:nvPr/>
        </p:nvCxnSpPr>
        <p:spPr>
          <a:xfrm flipV="1">
            <a:off x="2892718" y="4888160"/>
            <a:ext cx="3209408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C4D8017-2910-47A9-9E8E-6B144F1EA324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881879" cy="3508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32">
            <a:extLst>
              <a:ext uri="{FF2B5EF4-FFF2-40B4-BE49-F238E27FC236}">
                <a16:creationId xmlns:a16="http://schemas.microsoft.com/office/drawing/2014/main" id="{2380DDA3-7D8D-400C-93B3-DF2FAA8413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23B1E7-DCB1-4E60-81DE-9CA4F911C2A4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</p:spTree>
    <p:extLst>
      <p:ext uri="{BB962C8B-B14F-4D97-AF65-F5344CB8AC3E}">
        <p14:creationId xmlns:p14="http://schemas.microsoft.com/office/powerpoint/2010/main" val="1126319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5917651" y="232160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9036"/>
            <a:ext cx="14036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88793" cy="886976"/>
          </a:xfrm>
          <a:prstGeom prst="bentConnector3">
            <a:avLst>
              <a:gd name="adj1" fmla="val 6642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35654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373378" y="3179266"/>
            <a:ext cx="1162323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9373378" y="2359180"/>
            <a:ext cx="1164738" cy="5147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7235654" y="236380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925525" y="4215006"/>
            <a:ext cx="1307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55690" y="2618874"/>
            <a:ext cx="3979964" cy="154674"/>
          </a:xfrm>
          <a:prstGeom prst="bentConnector3">
            <a:avLst>
              <a:gd name="adj1" fmla="val 66457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744674" y="2102938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2980" y="352979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Science Value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66045" y="3164276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7066" y="2716877"/>
            <a:ext cx="75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861C01-A871-4A68-9831-5DFAD413E9AB}"/>
              </a:ext>
            </a:extLst>
          </p:cNvPr>
          <p:cNvSpPr/>
          <p:nvPr/>
        </p:nvSpPr>
        <p:spPr>
          <a:xfrm>
            <a:off x="7235654" y="317926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3C378E-CB00-468B-98AA-93B77F9C6B93}"/>
              </a:ext>
            </a:extLst>
          </p:cNvPr>
          <p:cNvSpPr txBox="1"/>
          <p:nvPr/>
        </p:nvSpPr>
        <p:spPr>
          <a:xfrm>
            <a:off x="5923445" y="3153948"/>
            <a:ext cx="832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3D52A5-965F-48AD-8D51-BBE14B618144}"/>
              </a:ext>
            </a:extLst>
          </p:cNvPr>
          <p:cNvSpPr txBox="1"/>
          <p:nvPr/>
        </p:nvSpPr>
        <p:spPr>
          <a:xfrm>
            <a:off x="5917651" y="159426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1308B1-5C5A-417B-81C3-5564558687AF}"/>
              </a:ext>
            </a:extLst>
          </p:cNvPr>
          <p:cNvCxnSpPr>
            <a:cxnSpLocks/>
            <a:stCxn id="30" idx="0"/>
            <a:endCxn id="40" idx="2"/>
          </p:cNvCxnSpPr>
          <p:nvPr/>
        </p:nvCxnSpPr>
        <p:spPr>
          <a:xfrm flipV="1">
            <a:off x="7810760" y="2074660"/>
            <a:ext cx="0" cy="289146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C4C54DE-3FF9-48CE-87C9-20C5BFE0EDF3}"/>
              </a:ext>
            </a:extLst>
          </p:cNvPr>
          <p:cNvCxnSpPr>
            <a:cxnSpLocks/>
            <a:stCxn id="59" idx="0"/>
            <a:endCxn id="30" idx="2"/>
          </p:cNvCxnSpPr>
          <p:nvPr/>
        </p:nvCxnSpPr>
        <p:spPr>
          <a:xfrm flipV="1">
            <a:off x="7810760" y="2873941"/>
            <a:ext cx="0" cy="305325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45">
            <a:extLst>
              <a:ext uri="{FF2B5EF4-FFF2-40B4-BE49-F238E27FC236}">
                <a16:creationId xmlns:a16="http://schemas.microsoft.com/office/drawing/2014/main" id="{13EA5938-B16E-4B75-BB81-0150B941EE8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270427" y="2783290"/>
            <a:ext cx="3965227" cy="651044"/>
          </a:xfrm>
          <a:prstGeom prst="bentConnector3">
            <a:avLst>
              <a:gd name="adj1" fmla="val 6635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9A8B877-48E9-4E35-BEED-1A0E83C87F99}"/>
              </a:ext>
            </a:extLst>
          </p:cNvPr>
          <p:cNvSpPr txBox="1"/>
          <p:nvPr/>
        </p:nvSpPr>
        <p:spPr>
          <a:xfrm>
            <a:off x="10757694" y="260463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Results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37C1D3-9B6E-4DD3-9B60-FF185DD4CA42}"/>
              </a:ext>
            </a:extLst>
          </p:cNvPr>
          <p:cNvCxnSpPr>
            <a:cxnSpLocks/>
            <a:stCxn id="59" idx="3"/>
            <a:endCxn id="42" idx="1"/>
          </p:cNvCxnSpPr>
          <p:nvPr/>
        </p:nvCxnSpPr>
        <p:spPr>
          <a:xfrm>
            <a:off x="8385866" y="3434334"/>
            <a:ext cx="987512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F79CEB8-E8F5-4623-B6CF-76F556D3C89A}"/>
              </a:ext>
            </a:extLst>
          </p:cNvPr>
          <p:cNvCxnSpPr>
            <a:cxnSpLocks/>
          </p:cNvCxnSpPr>
          <p:nvPr/>
        </p:nvCxnSpPr>
        <p:spPr>
          <a:xfrm flipH="1">
            <a:off x="8385866" y="3549810"/>
            <a:ext cx="990938" cy="26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45">
            <a:extLst>
              <a:ext uri="{FF2B5EF4-FFF2-40B4-BE49-F238E27FC236}">
                <a16:creationId xmlns:a16="http://schemas.microsoft.com/office/drawing/2014/main" id="{49BA5F4D-C161-4AE4-8A97-1293F51AC137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7592596" y="3742749"/>
            <a:ext cx="1509877" cy="1403183"/>
          </a:xfrm>
          <a:prstGeom prst="bentConnector3">
            <a:avLst>
              <a:gd name="adj1" fmla="val 7362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45">
            <a:extLst>
              <a:ext uri="{FF2B5EF4-FFF2-40B4-BE49-F238E27FC236}">
                <a16:creationId xmlns:a16="http://schemas.microsoft.com/office/drawing/2014/main" id="{1EA43407-5CDB-4D88-9879-87A59C94BE11}"/>
              </a:ext>
            </a:extLst>
          </p:cNvPr>
          <p:cNvCxnSpPr>
            <a:cxnSpLocks/>
            <a:stCxn id="43" idx="3"/>
            <a:endCxn id="59" idx="2"/>
          </p:cNvCxnSpPr>
          <p:nvPr/>
        </p:nvCxnSpPr>
        <p:spPr>
          <a:xfrm flipH="1">
            <a:off x="7810760" y="2616561"/>
            <a:ext cx="2727356" cy="1072840"/>
          </a:xfrm>
          <a:prstGeom prst="bentConnector4">
            <a:avLst>
              <a:gd name="adj1" fmla="val -8382"/>
              <a:gd name="adj2" fmla="val 121308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45">
            <a:extLst>
              <a:ext uri="{FF2B5EF4-FFF2-40B4-BE49-F238E27FC236}">
                <a16:creationId xmlns:a16="http://schemas.microsoft.com/office/drawing/2014/main" id="{4FB8C381-2FF7-4B6B-AE75-D6F453CC0121}"/>
              </a:ext>
            </a:extLst>
          </p:cNvPr>
          <p:cNvCxnSpPr>
            <a:cxnSpLocks/>
            <a:stCxn id="43" idx="3"/>
            <a:endCxn id="42" idx="3"/>
          </p:cNvCxnSpPr>
          <p:nvPr/>
        </p:nvCxnSpPr>
        <p:spPr>
          <a:xfrm flipH="1">
            <a:off x="10535701" y="2616561"/>
            <a:ext cx="2415" cy="817773"/>
          </a:xfrm>
          <a:prstGeom prst="bentConnector3">
            <a:avLst>
              <a:gd name="adj1" fmla="val -946583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45">
            <a:extLst>
              <a:ext uri="{FF2B5EF4-FFF2-40B4-BE49-F238E27FC236}">
                <a16:creationId xmlns:a16="http://schemas.microsoft.com/office/drawing/2014/main" id="{134FAE0A-4EED-4618-BC92-079EEFC0BDE6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 rot="16200000" flipH="1">
            <a:off x="8729988" y="1954713"/>
            <a:ext cx="305325" cy="2143780"/>
          </a:xfrm>
          <a:prstGeom prst="bentConnector3">
            <a:avLst>
              <a:gd name="adj1" fmla="val 45751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45">
            <a:extLst>
              <a:ext uri="{FF2B5EF4-FFF2-40B4-BE49-F238E27FC236}">
                <a16:creationId xmlns:a16="http://schemas.microsoft.com/office/drawing/2014/main" id="{CBB4F87F-3A46-4ACA-A9DD-B9F8C475F7C9}"/>
              </a:ext>
            </a:extLst>
          </p:cNvPr>
          <p:cNvCxnSpPr>
            <a:cxnSpLocks/>
            <a:stCxn id="30" idx="2"/>
            <a:endCxn id="43" idx="2"/>
          </p:cNvCxnSpPr>
          <p:nvPr/>
        </p:nvCxnSpPr>
        <p:spPr>
          <a:xfrm rot="16200000" flipH="1">
            <a:off x="8883253" y="1801447"/>
            <a:ext cx="12700" cy="2144987"/>
          </a:xfrm>
          <a:prstGeom prst="bentConnector3">
            <a:avLst>
              <a:gd name="adj1" fmla="val 118721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76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Inter-Agent Messages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receives measurement information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385972-FD3C-42D5-8986-2D28467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096317"/>
            <a:ext cx="6179033" cy="519998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Receivers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Broadcast: All nodes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Targeted: Specific node(s)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Action: From one node to itself</a:t>
            </a:r>
          </a:p>
          <a:p>
            <a:endParaRPr lang="en-US" b="1" dirty="0"/>
          </a:p>
          <a:p>
            <a:r>
              <a:rPr lang="en-US" b="1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to be performed by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output of each agent’s scheduling algorithm</a:t>
            </a:r>
          </a:p>
          <a:p>
            <a:endParaRPr lang="en-US" b="1" dirty="0"/>
          </a:p>
          <a:p>
            <a:r>
              <a:rPr lang="en-US" b="1" dirty="0"/>
              <a:t>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that may be performed by the agent if scheduled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input of the agent’s scheduling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Data/Information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some kind of information relevant to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Measurement results, agent state,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6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7B8395-D816-038F-BF6F-3505BF3286B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867616-3655-FB3A-8538-D1949D93EE19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02CE8D-D53B-4B40-A613-949E49C694D4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1EA61-9A28-F991-A5D5-8E13AA28A31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AF3A2-FCEE-293B-87B0-67D53B76041F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21917</TotalTime>
  <Words>8198</Words>
  <Application>Microsoft Macintosh PowerPoint</Application>
  <PresentationFormat>Widescreen</PresentationFormat>
  <Paragraphs>2110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Baskerville</vt:lpstr>
      <vt:lpstr>Calibri</vt:lpstr>
      <vt:lpstr>Cambria Math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Inter-Agent Messages</vt:lpstr>
      <vt:lpstr>Environment Server Architecture</vt:lpstr>
      <vt:lpstr>Agent Simulation Architecture</vt:lpstr>
      <vt:lpstr>Agent Simulation Architecture</vt:lpstr>
      <vt:lpstr>Agent Simulation Architecture</vt:lpstr>
      <vt:lpstr>Engineering Module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Agent Simulation Architecture</vt:lpstr>
      <vt:lpstr>Agent Simulation Architecture</vt:lpstr>
      <vt:lpstr>Science Module</vt:lpstr>
      <vt:lpstr>Science Module</vt:lpstr>
      <vt:lpstr>Science Module – Chl example</vt:lpstr>
      <vt:lpstr>Agent Simulation Architecture</vt:lpstr>
      <vt:lpstr>Agent Simulation Architecture</vt:lpstr>
      <vt:lpstr>Scheduler Module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Science Module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Aguilar Jaramillo, Alan</cp:lastModifiedBy>
  <cp:revision>423</cp:revision>
  <dcterms:created xsi:type="dcterms:W3CDTF">2020-07-28T18:06:27Z</dcterms:created>
  <dcterms:modified xsi:type="dcterms:W3CDTF">2022-09-20T20:50:50Z</dcterms:modified>
</cp:coreProperties>
</file>